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478899D-BF05-4C11-A14D-2332EE353BF1}">
  <a:tblStyle styleId="{F478899D-BF05-4C11-A14D-2332EE353B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Nobody since this is just the title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c2fc24a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c2fc24a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c2fc24a3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c2fc24a3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a99d021c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a99d021c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a99d021c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a99d021c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4da3873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4da3873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4da3873a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4da3873a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4da3873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4da3873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Kenzo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a99d021cb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a99d021cb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4c53f10cd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4c53f10cd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4f3f679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4f3f679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Kenzo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4c53f10c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4c53f10c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 (Backup Tim)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4c53f10c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4c53f10c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Kenzo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635988c5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635988c59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 and Isaac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2bf2f1e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2bf2f1e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(Rebecca)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2bf2f1e0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2bf2f1e0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(Rebecca)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2bf2f1e0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2bf2f1e0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I am in need of some memes in the form of an app for the blind. Thank you. (Rebecca)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4c53f10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4c53f10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31b9072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31b9072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Isaac. We have capstone projects, and we have other projects that are more important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abc634d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abc634d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2.jpg"/><Relationship Id="rId4" Type="http://schemas.openxmlformats.org/officeDocument/2006/relationships/image" Target="../media/image5.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Eyeballin</a:t>
            </a:r>
            <a:endParaRPr b="1"/>
          </a:p>
          <a:p>
            <a:pPr indent="0" lvl="0" marL="0" rtl="0" algn="ctr">
              <a:spcBef>
                <a:spcPts val="0"/>
              </a:spcBef>
              <a:spcAft>
                <a:spcPts val="0"/>
              </a:spcAft>
              <a:buNone/>
            </a:pPr>
            <a:r>
              <a:rPr lang="en" sz="1200"/>
              <a:t>Submitted </a:t>
            </a:r>
            <a:r>
              <a:rPr lang="en" sz="1200"/>
              <a:t>By: Bob’s Bullies</a:t>
            </a:r>
            <a:endParaRPr sz="1200"/>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Dane Erosa, Isaac Schultz, Rebecca Rothschild, Tim Borisenko, </a:t>
            </a:r>
            <a:r>
              <a:rPr lang="en"/>
              <a:t>Kenzo Banaag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Original FP’s</a:t>
            </a:r>
            <a:endParaRPr/>
          </a:p>
        </p:txBody>
      </p:sp>
      <p:graphicFrame>
        <p:nvGraphicFramePr>
          <p:cNvPr id="144" name="Google Shape;144;p22"/>
          <p:cNvGraphicFramePr/>
          <p:nvPr/>
        </p:nvGraphicFramePr>
        <p:xfrm>
          <a:off x="952500" y="1619250"/>
          <a:ext cx="3000000" cy="3000000"/>
        </p:xfrm>
        <a:graphic>
          <a:graphicData uri="http://schemas.openxmlformats.org/drawingml/2006/table">
            <a:tbl>
              <a:tblPr>
                <a:noFill/>
                <a:tableStyleId>{F478899D-BF05-4C11-A14D-2332EE353BF1}</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Simple</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Average</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Complex</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Inputs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5</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1</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1</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Outputs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6</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32</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4</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Inquiries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1</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3</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0</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Files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0</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1</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0</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External Interfaces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1</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2</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2</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Ending</a:t>
            </a:r>
            <a:r>
              <a:rPr lang="en"/>
              <a:t> FP’s</a:t>
            </a:r>
            <a:endParaRPr/>
          </a:p>
        </p:txBody>
      </p:sp>
      <p:graphicFrame>
        <p:nvGraphicFramePr>
          <p:cNvPr id="150" name="Google Shape;150;p23"/>
          <p:cNvGraphicFramePr/>
          <p:nvPr/>
        </p:nvGraphicFramePr>
        <p:xfrm>
          <a:off x="952500" y="1619250"/>
          <a:ext cx="3000000" cy="3000000"/>
        </p:xfrm>
        <a:graphic>
          <a:graphicData uri="http://schemas.openxmlformats.org/drawingml/2006/table">
            <a:tbl>
              <a:tblPr>
                <a:noFill/>
                <a:tableStyleId>{F478899D-BF05-4C11-A14D-2332EE353BF1}</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Simple</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Average</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Complex</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Inputs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3</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0</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2</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Outputs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5</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32</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0</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Inquiries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1</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0</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0</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Files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0</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1</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0</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External Interfaces</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1</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2</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9E9E9E"/>
                          </a:solidFill>
                          <a:latin typeface="Roboto Slab"/>
                          <a:ea typeface="Roboto Slab"/>
                          <a:cs typeface="Roboto Slab"/>
                          <a:sym typeface="Roboto Slab"/>
                        </a:rPr>
                        <a:t>1</a:t>
                      </a:r>
                      <a:endParaRPr>
                        <a:solidFill>
                          <a:srgbClr val="9E9E9E"/>
                        </a:solidFill>
                        <a:latin typeface="Roboto Slab"/>
                        <a:ea typeface="Roboto Slab"/>
                        <a:cs typeface="Roboto Slab"/>
                        <a:sym typeface="Roboto Slab"/>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ASS-IS Scenario 1</a:t>
            </a:r>
            <a:endParaRPr/>
          </a:p>
        </p:txBody>
      </p:sp>
      <p:sp>
        <p:nvSpPr>
          <p:cNvPr id="156" name="Google Shape;156;p24"/>
          <p:cNvSpPr txBox="1"/>
          <p:nvPr>
            <p:ph idx="1" type="body"/>
          </p:nvPr>
        </p:nvSpPr>
        <p:spPr>
          <a:xfrm>
            <a:off x="387900" y="1489825"/>
            <a:ext cx="43683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Alexa TreBecca is usually with a caregiver and a white cane as she walks to class. Her caregiver wasn’t able to make it today, and the classroom she needed to be in was different than the usual one. Alexa asked a stranger to take her to room 258. The stranger thought she said 458 and didn’t confirm with her </a:t>
            </a:r>
            <a:r>
              <a:rPr lang="en"/>
              <a:t>and</a:t>
            </a:r>
            <a:r>
              <a:rPr lang="en"/>
              <a:t> took her to the elevator, where she told her the directions to take after getting off. Alexa accidentally got out of the elevator on floor 3, and was late to class after realizing there was nobody else in room 358, which is where she ended up. </a:t>
            </a:r>
            <a:endParaRPr/>
          </a:p>
        </p:txBody>
      </p:sp>
      <p:sp>
        <p:nvSpPr>
          <p:cNvPr id="157" name="Google Shape;157;p24"/>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8" name="Google Shape;158;p24"/>
          <p:cNvPicPr preferRelativeResize="0"/>
          <p:nvPr/>
        </p:nvPicPr>
        <p:blipFill>
          <a:blip r:embed="rId3">
            <a:alphaModFix/>
          </a:blip>
          <a:stretch>
            <a:fillRect/>
          </a:stretch>
        </p:blipFill>
        <p:spPr>
          <a:xfrm>
            <a:off x="4858176" y="1489825"/>
            <a:ext cx="4078101" cy="285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To-Be Scenario 1</a:t>
            </a:r>
            <a:endParaRPr/>
          </a:p>
        </p:txBody>
      </p:sp>
      <p:sp>
        <p:nvSpPr>
          <p:cNvPr id="164" name="Google Shape;164;p2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Alexa TreBecca’s caregiver was out sick another day and she had to navigate WSU Everett to get to her class by herself. She told the app to take her to room 458, which the app then confirmed with her. In the elevator, Alexa accidentally pressed floor 3 instead of 4. </a:t>
            </a:r>
            <a:r>
              <a:rPr lang="en"/>
              <a:t>when she got out of the elevator </a:t>
            </a:r>
            <a:r>
              <a:rPr lang="en"/>
              <a:t>EyeBallin notified her that she was on the wrong floor. Alexa was then was able to successfully make it to room 458 in time for class.</a:t>
            </a:r>
            <a:endParaRPr/>
          </a:p>
        </p:txBody>
      </p:sp>
      <p:sp>
        <p:nvSpPr>
          <p:cNvPr id="165" name="Google Shape;165;p2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 name="Google Shape;166;p25"/>
          <p:cNvPicPr preferRelativeResize="0"/>
          <p:nvPr/>
        </p:nvPicPr>
        <p:blipFill>
          <a:blip r:embed="rId3">
            <a:alphaModFix/>
          </a:blip>
          <a:stretch>
            <a:fillRect/>
          </a:stretch>
        </p:blipFill>
        <p:spPr>
          <a:xfrm>
            <a:off x="4449375" y="1365046"/>
            <a:ext cx="4387801" cy="29987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AS-IS Scenario-2</a:t>
            </a:r>
            <a:endParaRPr/>
          </a:p>
        </p:txBody>
      </p:sp>
      <p:sp>
        <p:nvSpPr>
          <p:cNvPr id="172" name="Google Shape;172;p26"/>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Danezel Washington came out of his study room late in the evening to use the bathroom. </a:t>
            </a:r>
            <a:endParaRPr/>
          </a:p>
          <a:p>
            <a:pPr indent="0" lvl="0" marL="0" rtl="0" algn="l">
              <a:spcBef>
                <a:spcPts val="1600"/>
              </a:spcBef>
              <a:spcAft>
                <a:spcPts val="0"/>
              </a:spcAft>
              <a:buNone/>
            </a:pPr>
            <a:r>
              <a:rPr lang="en"/>
              <a:t>As soon as he walked in, there was a puddle on the ground that he didn’t notice. </a:t>
            </a:r>
            <a:endParaRPr/>
          </a:p>
          <a:p>
            <a:pPr indent="0" lvl="0" marL="0" rtl="0" algn="l">
              <a:spcBef>
                <a:spcPts val="1600"/>
              </a:spcBef>
              <a:spcAft>
                <a:spcPts val="1600"/>
              </a:spcAft>
              <a:buNone/>
            </a:pPr>
            <a:r>
              <a:rPr lang="en"/>
              <a:t>He stepped into it, slipped and fell. After about 15 minutes of moaning, security found him and called 911.</a:t>
            </a:r>
            <a:endParaRPr/>
          </a:p>
        </p:txBody>
      </p:sp>
      <p:pic>
        <p:nvPicPr>
          <p:cNvPr id="173" name="Google Shape;173;p26"/>
          <p:cNvPicPr preferRelativeResize="0"/>
          <p:nvPr/>
        </p:nvPicPr>
        <p:blipFill>
          <a:blip r:embed="rId3">
            <a:alphaModFix/>
          </a:blip>
          <a:stretch>
            <a:fillRect/>
          </a:stretch>
        </p:blipFill>
        <p:spPr>
          <a:xfrm>
            <a:off x="4540200" y="1296525"/>
            <a:ext cx="4451401" cy="25116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TO-BE Scenario-2</a:t>
            </a:r>
            <a:endParaRPr/>
          </a:p>
        </p:txBody>
      </p:sp>
      <p:sp>
        <p:nvSpPr>
          <p:cNvPr id="179" name="Google Shape;179;p27"/>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 Danezel usually does, he studies late at school. While he was studying late, he got really hungry and decided to go get some food. While leaving his study room, he trips and falls because someone left a chair in the walkway and was knocked unconscious. EyeBallin immediately called and texted the security personnel </a:t>
            </a:r>
            <a:r>
              <a:rPr lang="en"/>
              <a:t>working</a:t>
            </a:r>
            <a:r>
              <a:rPr lang="en"/>
              <a:t> that night and was able to get help immediately.</a:t>
            </a:r>
            <a:endParaRPr/>
          </a:p>
        </p:txBody>
      </p:sp>
      <p:pic>
        <p:nvPicPr>
          <p:cNvPr id="180" name="Google Shape;180;p27"/>
          <p:cNvPicPr preferRelativeResize="0"/>
          <p:nvPr/>
        </p:nvPicPr>
        <p:blipFill>
          <a:blip r:embed="rId3">
            <a:alphaModFix/>
          </a:blip>
          <a:stretch>
            <a:fillRect/>
          </a:stretch>
        </p:blipFill>
        <p:spPr>
          <a:xfrm>
            <a:off x="4717075" y="563450"/>
            <a:ext cx="2219549" cy="2219549"/>
          </a:xfrm>
          <a:prstGeom prst="rect">
            <a:avLst/>
          </a:prstGeom>
          <a:noFill/>
          <a:ln>
            <a:noFill/>
          </a:ln>
        </p:spPr>
      </p:pic>
      <p:pic>
        <p:nvPicPr>
          <p:cNvPr id="181" name="Google Shape;181;p27"/>
          <p:cNvPicPr preferRelativeResize="0"/>
          <p:nvPr/>
        </p:nvPicPr>
        <p:blipFill>
          <a:blip r:embed="rId4">
            <a:alphaModFix/>
          </a:blip>
          <a:stretch>
            <a:fillRect/>
          </a:stretch>
        </p:blipFill>
        <p:spPr>
          <a:xfrm>
            <a:off x="6782975" y="2716075"/>
            <a:ext cx="1525074" cy="1525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AS-IS Scenario-3</a:t>
            </a:r>
            <a:endParaRPr/>
          </a:p>
        </p:txBody>
      </p:sp>
      <p:sp>
        <p:nvSpPr>
          <p:cNvPr id="187" name="Google Shape;187;p28"/>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 Cook has trouble walking in a straight line for longer than a few feet, and often gets lost in the building when he cannot figure out where he is.</a:t>
            </a:r>
            <a:endParaRPr/>
          </a:p>
          <a:p>
            <a:pPr indent="0" lvl="0" marL="0" rtl="0" algn="l">
              <a:spcBef>
                <a:spcPts val="1600"/>
              </a:spcBef>
              <a:spcAft>
                <a:spcPts val="1600"/>
              </a:spcAft>
              <a:buNone/>
            </a:pPr>
            <a:r>
              <a:rPr lang="en"/>
              <a:t>Everyday he walks to class using his white cane, and because of this has a hard time getting to class in a timely manner.</a:t>
            </a:r>
            <a:endParaRPr/>
          </a:p>
        </p:txBody>
      </p:sp>
      <p:pic>
        <p:nvPicPr>
          <p:cNvPr id="188" name="Google Shape;188;p28"/>
          <p:cNvPicPr preferRelativeResize="0"/>
          <p:nvPr/>
        </p:nvPicPr>
        <p:blipFill>
          <a:blip r:embed="rId3">
            <a:alphaModFix/>
          </a:blip>
          <a:stretch>
            <a:fillRect/>
          </a:stretch>
        </p:blipFill>
        <p:spPr>
          <a:xfrm>
            <a:off x="5221325" y="1187475"/>
            <a:ext cx="3112200" cy="2334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To-Be Scenario 3</a:t>
            </a:r>
            <a:endParaRPr/>
          </a:p>
        </p:txBody>
      </p:sp>
      <p:sp>
        <p:nvSpPr>
          <p:cNvPr id="194" name="Google Shape;194;p29"/>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 Cook got to the WSU Everett building and quickly opened up the EyeBallin app. Told the app he would like to go to room 456. As usual, Dane could not maintain his walking trajectory and went off course, but Eyeballin adjusted the directions, and corrected him.</a:t>
            </a:r>
            <a:endParaRPr/>
          </a:p>
          <a:p>
            <a:pPr indent="0" lvl="0" marL="0" rtl="0" algn="l">
              <a:spcBef>
                <a:spcPts val="1600"/>
              </a:spcBef>
              <a:spcAft>
                <a:spcPts val="1600"/>
              </a:spcAft>
              <a:buNone/>
            </a:pPr>
            <a:r>
              <a:rPr lang="en"/>
              <a:t>Dane got to his classes much faster than usual thanks to the EyeBallin app.</a:t>
            </a:r>
            <a:endParaRPr/>
          </a:p>
        </p:txBody>
      </p:sp>
      <p:pic>
        <p:nvPicPr>
          <p:cNvPr id="195" name="Google Shape;195;p29"/>
          <p:cNvPicPr preferRelativeResize="0"/>
          <p:nvPr/>
        </p:nvPicPr>
        <p:blipFill>
          <a:blip r:embed="rId3">
            <a:alphaModFix/>
          </a:blip>
          <a:stretch>
            <a:fillRect/>
          </a:stretch>
        </p:blipFill>
        <p:spPr>
          <a:xfrm>
            <a:off x="4540200" y="1296525"/>
            <a:ext cx="4451399" cy="3065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Analytical Comparison</a:t>
            </a:r>
            <a:endParaRPr/>
          </a:p>
        </p:txBody>
      </p:sp>
      <p:pic>
        <p:nvPicPr>
          <p:cNvPr id="201" name="Google Shape;201;p30"/>
          <p:cNvPicPr preferRelativeResize="0"/>
          <p:nvPr/>
        </p:nvPicPr>
        <p:blipFill>
          <a:blip r:embed="rId3">
            <a:alphaModFix/>
          </a:blip>
          <a:stretch>
            <a:fillRect/>
          </a:stretch>
        </p:blipFill>
        <p:spPr>
          <a:xfrm>
            <a:off x="236750" y="1325476"/>
            <a:ext cx="4378250" cy="3339026"/>
          </a:xfrm>
          <a:prstGeom prst="rect">
            <a:avLst/>
          </a:prstGeom>
          <a:noFill/>
          <a:ln>
            <a:noFill/>
          </a:ln>
        </p:spPr>
      </p:pic>
      <p:pic>
        <p:nvPicPr>
          <p:cNvPr id="202" name="Google Shape;202;p30"/>
          <p:cNvPicPr preferRelativeResize="0"/>
          <p:nvPr/>
        </p:nvPicPr>
        <p:blipFill>
          <a:blip r:embed="rId4">
            <a:alphaModFix/>
          </a:blip>
          <a:stretch>
            <a:fillRect/>
          </a:stretch>
        </p:blipFill>
        <p:spPr>
          <a:xfrm>
            <a:off x="4615000" y="1325475"/>
            <a:ext cx="4226026" cy="2189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50900" y="458050"/>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Design</a:t>
            </a:r>
            <a:endParaRPr/>
          </a:p>
        </p:txBody>
      </p:sp>
      <p:pic>
        <p:nvPicPr>
          <p:cNvPr id="208" name="Google Shape;208;p31"/>
          <p:cNvPicPr preferRelativeResize="0"/>
          <p:nvPr/>
        </p:nvPicPr>
        <p:blipFill>
          <a:blip r:embed="rId3">
            <a:alphaModFix/>
          </a:blip>
          <a:stretch>
            <a:fillRect/>
          </a:stretch>
        </p:blipFill>
        <p:spPr>
          <a:xfrm>
            <a:off x="387898" y="1144125"/>
            <a:ext cx="2078198" cy="3694574"/>
          </a:xfrm>
          <a:prstGeom prst="rect">
            <a:avLst/>
          </a:prstGeom>
          <a:noFill/>
          <a:ln>
            <a:noFill/>
          </a:ln>
        </p:spPr>
      </p:pic>
      <p:pic>
        <p:nvPicPr>
          <p:cNvPr id="209" name="Google Shape;209;p31"/>
          <p:cNvPicPr preferRelativeResize="0"/>
          <p:nvPr/>
        </p:nvPicPr>
        <p:blipFill>
          <a:blip r:embed="rId4">
            <a:alphaModFix/>
          </a:blip>
          <a:stretch>
            <a:fillRect/>
          </a:stretch>
        </p:blipFill>
        <p:spPr>
          <a:xfrm>
            <a:off x="6536850" y="1144125"/>
            <a:ext cx="2035309" cy="3618374"/>
          </a:xfrm>
          <a:prstGeom prst="rect">
            <a:avLst/>
          </a:prstGeom>
          <a:noFill/>
          <a:ln>
            <a:noFill/>
          </a:ln>
        </p:spPr>
      </p:pic>
      <p:pic>
        <p:nvPicPr>
          <p:cNvPr id="210" name="Google Shape;210;p31"/>
          <p:cNvPicPr preferRelativeResize="0"/>
          <p:nvPr/>
        </p:nvPicPr>
        <p:blipFill>
          <a:blip r:embed="rId5">
            <a:alphaModFix/>
          </a:blip>
          <a:stretch>
            <a:fillRect/>
          </a:stretch>
        </p:blipFill>
        <p:spPr>
          <a:xfrm>
            <a:off x="3555175" y="1144150"/>
            <a:ext cx="2078201" cy="3694618"/>
          </a:xfrm>
          <a:prstGeom prst="rect">
            <a:avLst/>
          </a:prstGeom>
          <a:noFill/>
          <a:ln>
            <a:noFill/>
          </a:ln>
        </p:spPr>
      </p:pic>
      <p:sp>
        <p:nvSpPr>
          <p:cNvPr id="211" name="Google Shape;211;p31"/>
          <p:cNvSpPr/>
          <p:nvPr/>
        </p:nvSpPr>
        <p:spPr>
          <a:xfrm>
            <a:off x="426475" y="162825"/>
            <a:ext cx="1628700" cy="888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 Hello, please state your destination</a:t>
            </a:r>
            <a:endParaRPr/>
          </a:p>
        </p:txBody>
      </p:sp>
      <p:pic>
        <p:nvPicPr>
          <p:cNvPr id="212" name="Google Shape;212;p31"/>
          <p:cNvPicPr preferRelativeResize="0"/>
          <p:nvPr/>
        </p:nvPicPr>
        <p:blipFill>
          <a:blip r:embed="rId6">
            <a:alphaModFix/>
          </a:blip>
          <a:stretch>
            <a:fillRect/>
          </a:stretch>
        </p:blipFill>
        <p:spPr>
          <a:xfrm>
            <a:off x="368465" y="1144151"/>
            <a:ext cx="2117075" cy="3763699"/>
          </a:xfrm>
          <a:prstGeom prst="rect">
            <a:avLst/>
          </a:prstGeom>
          <a:noFill/>
          <a:ln>
            <a:noFill/>
          </a:ln>
        </p:spPr>
      </p:pic>
      <p:pic>
        <p:nvPicPr>
          <p:cNvPr id="213" name="Google Shape;213;p31"/>
          <p:cNvPicPr preferRelativeResize="0"/>
          <p:nvPr/>
        </p:nvPicPr>
        <p:blipFill>
          <a:blip r:embed="rId6">
            <a:alphaModFix/>
          </a:blip>
          <a:stretch>
            <a:fillRect/>
          </a:stretch>
        </p:blipFill>
        <p:spPr>
          <a:xfrm>
            <a:off x="3513453" y="1144151"/>
            <a:ext cx="2117075" cy="3763699"/>
          </a:xfrm>
          <a:prstGeom prst="rect">
            <a:avLst/>
          </a:prstGeom>
          <a:noFill/>
          <a:ln>
            <a:noFill/>
          </a:ln>
        </p:spPr>
      </p:pic>
      <p:sp>
        <p:nvSpPr>
          <p:cNvPr id="214" name="Google Shape;214;p31"/>
          <p:cNvSpPr/>
          <p:nvPr/>
        </p:nvSpPr>
        <p:spPr>
          <a:xfrm>
            <a:off x="4809275" y="1249225"/>
            <a:ext cx="1628700" cy="686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User: Room 361</a:t>
            </a:r>
            <a:endParaRPr/>
          </a:p>
        </p:txBody>
      </p:sp>
      <p:pic>
        <p:nvPicPr>
          <p:cNvPr id="215" name="Google Shape;215;p31"/>
          <p:cNvPicPr preferRelativeResize="0"/>
          <p:nvPr/>
        </p:nvPicPr>
        <p:blipFill>
          <a:blip r:embed="rId6">
            <a:alphaModFix/>
          </a:blip>
          <a:stretch>
            <a:fillRect/>
          </a:stretch>
        </p:blipFill>
        <p:spPr>
          <a:xfrm>
            <a:off x="6536840" y="1109613"/>
            <a:ext cx="2117075" cy="3763699"/>
          </a:xfrm>
          <a:prstGeom prst="rect">
            <a:avLst/>
          </a:prstGeom>
          <a:noFill/>
          <a:ln>
            <a:noFill/>
          </a:ln>
        </p:spPr>
      </p:pic>
      <p:sp>
        <p:nvSpPr>
          <p:cNvPr id="216" name="Google Shape;216;p31"/>
          <p:cNvSpPr/>
          <p:nvPr/>
        </p:nvSpPr>
        <p:spPr>
          <a:xfrm>
            <a:off x="7090400" y="364725"/>
            <a:ext cx="1628700" cy="686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 Going to room 361, is that correct?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Mission Statement</a:t>
            </a:r>
            <a:endParaRPr/>
          </a:p>
        </p:txBody>
      </p:sp>
      <p:sp>
        <p:nvSpPr>
          <p:cNvPr id="70" name="Google Shape;70;p14"/>
          <p:cNvSpPr txBox="1"/>
          <p:nvPr>
            <p:ph idx="1" type="body"/>
          </p:nvPr>
        </p:nvSpPr>
        <p:spPr>
          <a:xfrm>
            <a:off x="387900" y="1489825"/>
            <a:ext cx="74934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EyeBallin, are looking to change the game when it comes to indoor navigation and gps for the visually impaired. Our hope and desire is to help the visually impaired be successful. One of their main problems is there lack of ability to navigate and we are here to solve that.</a:t>
            </a:r>
            <a:endParaRPr/>
          </a:p>
          <a:p>
            <a:pPr indent="0" lvl="0" marL="0" rtl="0" algn="l">
              <a:spcBef>
                <a:spcPts val="1600"/>
              </a:spcBef>
              <a:spcAft>
                <a:spcPts val="1600"/>
              </a:spcAft>
              <a:buNone/>
            </a:pPr>
            <a:r>
              <a:rPr lang="en"/>
              <a:t>Our application is voice driven and designed to be a hands free product. Users will be able able to tell their smartphone device a location on one of the four floors at WSU Everett, and our app will generate fast and accurate directions for the user to follow with minimal risk of collision. If the user has an unfortunate fall while navigating through the building, our app will call and text message their immediate emergency contact. Once the user has reached their destination, our device will sound off a chime to end the navigation process.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Design</a:t>
            </a:r>
            <a:endParaRPr/>
          </a:p>
        </p:txBody>
      </p:sp>
      <p:pic>
        <p:nvPicPr>
          <p:cNvPr id="222" name="Google Shape;222;p32"/>
          <p:cNvPicPr preferRelativeResize="0"/>
          <p:nvPr/>
        </p:nvPicPr>
        <p:blipFill>
          <a:blip r:embed="rId3">
            <a:alphaModFix/>
          </a:blip>
          <a:stretch>
            <a:fillRect/>
          </a:stretch>
        </p:blipFill>
        <p:spPr>
          <a:xfrm>
            <a:off x="3532900" y="1193825"/>
            <a:ext cx="2078198" cy="3694574"/>
          </a:xfrm>
          <a:prstGeom prst="rect">
            <a:avLst/>
          </a:prstGeom>
          <a:noFill/>
          <a:ln>
            <a:noFill/>
          </a:ln>
        </p:spPr>
      </p:pic>
      <p:pic>
        <p:nvPicPr>
          <p:cNvPr id="223" name="Google Shape;223;p32"/>
          <p:cNvPicPr preferRelativeResize="0"/>
          <p:nvPr/>
        </p:nvPicPr>
        <p:blipFill>
          <a:blip r:embed="rId4">
            <a:alphaModFix/>
          </a:blip>
          <a:stretch>
            <a:fillRect/>
          </a:stretch>
        </p:blipFill>
        <p:spPr>
          <a:xfrm>
            <a:off x="6331844" y="1193825"/>
            <a:ext cx="2078198" cy="3694574"/>
          </a:xfrm>
          <a:prstGeom prst="rect">
            <a:avLst/>
          </a:prstGeom>
          <a:noFill/>
          <a:ln>
            <a:noFill/>
          </a:ln>
        </p:spPr>
      </p:pic>
      <p:sp>
        <p:nvSpPr>
          <p:cNvPr id="224" name="Google Shape;224;p32"/>
          <p:cNvSpPr/>
          <p:nvPr/>
        </p:nvSpPr>
        <p:spPr>
          <a:xfrm>
            <a:off x="678100" y="405550"/>
            <a:ext cx="1628700" cy="686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 walk forward 9 feet</a:t>
            </a:r>
            <a:endParaRPr/>
          </a:p>
        </p:txBody>
      </p:sp>
      <p:sp>
        <p:nvSpPr>
          <p:cNvPr id="225" name="Google Shape;225;p32"/>
          <p:cNvSpPr/>
          <p:nvPr/>
        </p:nvSpPr>
        <p:spPr>
          <a:xfrm>
            <a:off x="6306550" y="81400"/>
            <a:ext cx="2128800" cy="10626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 Fall detected, emergency contacts will be notified in 10 seconds. Say cancel to cancel</a:t>
            </a:r>
            <a:endParaRPr/>
          </a:p>
        </p:txBody>
      </p:sp>
      <p:sp>
        <p:nvSpPr>
          <p:cNvPr id="226" name="Google Shape;226;p32"/>
          <p:cNvSpPr/>
          <p:nvPr/>
        </p:nvSpPr>
        <p:spPr>
          <a:xfrm>
            <a:off x="4214225" y="3011675"/>
            <a:ext cx="1628700" cy="686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 </a:t>
            </a:r>
            <a:r>
              <a:rPr lang="en"/>
              <a:t>You have arrived. The door is in front of you.</a:t>
            </a:r>
            <a:endParaRPr/>
          </a:p>
        </p:txBody>
      </p:sp>
      <p:pic>
        <p:nvPicPr>
          <p:cNvPr id="227" name="Google Shape;227;p32"/>
          <p:cNvPicPr preferRelativeResize="0"/>
          <p:nvPr/>
        </p:nvPicPr>
        <p:blipFill>
          <a:blip r:embed="rId5">
            <a:alphaModFix/>
          </a:blip>
          <a:stretch>
            <a:fillRect/>
          </a:stretch>
        </p:blipFill>
        <p:spPr>
          <a:xfrm>
            <a:off x="343225" y="1328550"/>
            <a:ext cx="2298451" cy="36945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 name="Shape 74"/>
        <p:cNvGrpSpPr/>
        <p:nvPr/>
      </p:nvGrpSpPr>
      <p:grpSpPr>
        <a:xfrm>
          <a:off x="0" y="0"/>
          <a:ext cx="0" cy="0"/>
          <a:chOff x="0" y="0"/>
          <a:chExt cx="0" cy="0"/>
        </a:xfrm>
      </p:grpSpPr>
      <p:grpSp>
        <p:nvGrpSpPr>
          <p:cNvPr id="75" name="Google Shape;75;p15"/>
          <p:cNvGrpSpPr/>
          <p:nvPr/>
        </p:nvGrpSpPr>
        <p:grpSpPr>
          <a:xfrm>
            <a:off x="2935498" y="1604370"/>
            <a:ext cx="2453561" cy="2359809"/>
            <a:chOff x="2084875" y="111925"/>
            <a:chExt cx="4313575" cy="5031575"/>
          </a:xfrm>
        </p:grpSpPr>
        <p:sp>
          <p:nvSpPr>
            <p:cNvPr id="76" name="Google Shape;76;p15"/>
            <p:cNvSpPr/>
            <p:nvPr/>
          </p:nvSpPr>
          <p:spPr>
            <a:xfrm>
              <a:off x="2084875" y="111925"/>
              <a:ext cx="4313575" cy="50315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4"/>
                  </a:solidFill>
                  <a:latin typeface="Impact"/>
                </a:rPr>
                <a:t>E</a:t>
              </a:r>
            </a:p>
          </p:txBody>
        </p:sp>
        <p:sp>
          <p:nvSpPr>
            <p:cNvPr id="77" name="Google Shape;77;p15"/>
            <p:cNvSpPr/>
            <p:nvPr/>
          </p:nvSpPr>
          <p:spPr>
            <a:xfrm>
              <a:off x="2777125" y="2032050"/>
              <a:ext cx="2310000" cy="10653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3591035" y="2205741"/>
              <a:ext cx="682200" cy="717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 name="Google Shape;79;p15"/>
            <p:cNvSpPr/>
            <p:nvPr/>
          </p:nvSpPr>
          <p:spPr>
            <a:xfrm rot="5400000">
              <a:off x="4854675" y="2253775"/>
              <a:ext cx="621850" cy="621850"/>
            </a:xfrm>
            <a:prstGeom prst="flowChartExtra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rot="-5400000">
              <a:off x="2387725" y="2253775"/>
              <a:ext cx="621850" cy="621850"/>
            </a:xfrm>
            <a:prstGeom prst="flowChartExtra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5"/>
          <p:cNvSpPr txBox="1"/>
          <p:nvPr/>
        </p:nvSpPr>
        <p:spPr>
          <a:xfrm>
            <a:off x="2853100" y="383875"/>
            <a:ext cx="4739400" cy="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Roboto"/>
                <a:ea typeface="Roboto"/>
                <a:cs typeface="Roboto"/>
                <a:sym typeface="Roboto"/>
              </a:rPr>
              <a:t>Our Logo</a:t>
            </a:r>
            <a:endParaRPr sz="36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87" name="Google Shape;87;p16"/>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key marketing features:</a:t>
            </a:r>
            <a:endParaRPr/>
          </a:p>
          <a:p>
            <a:pPr indent="-317500" lvl="0" marL="457200" rtl="0" algn="l">
              <a:lnSpc>
                <a:spcPct val="150000"/>
              </a:lnSpc>
              <a:spcBef>
                <a:spcPts val="1600"/>
              </a:spcBef>
              <a:spcAft>
                <a:spcPts val="0"/>
              </a:spcAft>
              <a:buSzPts val="1400"/>
              <a:buAutoNum type="arabicPeriod"/>
            </a:pPr>
            <a:r>
              <a:rPr lang="en"/>
              <a:t>Accurate and consistent direction delivery.</a:t>
            </a:r>
            <a:endParaRPr/>
          </a:p>
          <a:p>
            <a:pPr indent="-317500" lvl="0" marL="457200" rtl="0" algn="l">
              <a:lnSpc>
                <a:spcPct val="150000"/>
              </a:lnSpc>
              <a:spcBef>
                <a:spcPts val="0"/>
              </a:spcBef>
              <a:spcAft>
                <a:spcPts val="0"/>
              </a:spcAft>
              <a:buSzPts val="1400"/>
              <a:buAutoNum type="arabicPeriod"/>
            </a:pPr>
            <a:r>
              <a:rPr lang="en"/>
              <a:t>Text to speech processing.</a:t>
            </a:r>
            <a:endParaRPr/>
          </a:p>
          <a:p>
            <a:pPr indent="-317500" lvl="0" marL="457200" rtl="0" algn="l">
              <a:lnSpc>
                <a:spcPct val="150000"/>
              </a:lnSpc>
              <a:spcBef>
                <a:spcPts val="0"/>
              </a:spcBef>
              <a:spcAft>
                <a:spcPts val="0"/>
              </a:spcAft>
              <a:buSzPts val="1400"/>
              <a:buAutoNum type="arabicPeriod"/>
            </a:pPr>
            <a:r>
              <a:rPr lang="en"/>
              <a:t>Fall detection.</a:t>
            </a:r>
            <a:endParaRPr/>
          </a:p>
          <a:p>
            <a:pPr indent="-317500" lvl="0" marL="457200" rtl="0" algn="l">
              <a:lnSpc>
                <a:spcPct val="150000"/>
              </a:lnSpc>
              <a:spcBef>
                <a:spcPts val="0"/>
              </a:spcBef>
              <a:spcAft>
                <a:spcPts val="0"/>
              </a:spcAft>
              <a:buSzPts val="1400"/>
              <a:buAutoNum type="arabicPeriod"/>
            </a:pPr>
            <a:r>
              <a:rPr lang="en"/>
              <a:t>Multi-level floor processing.</a:t>
            </a:r>
            <a:endParaRPr/>
          </a:p>
          <a:p>
            <a:pPr indent="-317500" lvl="0" marL="457200" rtl="0" algn="l">
              <a:spcBef>
                <a:spcPts val="0"/>
              </a:spcBef>
              <a:spcAft>
                <a:spcPts val="0"/>
              </a:spcAft>
              <a:buSzPts val="1400"/>
              <a:buAutoNum type="arabicPeriod"/>
            </a:pPr>
            <a:r>
              <a:rPr lang="en"/>
              <a:t>Building security notification.</a:t>
            </a:r>
            <a:endParaRPr/>
          </a:p>
        </p:txBody>
      </p:sp>
      <p:sp>
        <p:nvSpPr>
          <p:cNvPr id="88" name="Google Shape;88;p16"/>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6"/>
          <p:cNvPicPr preferRelativeResize="0"/>
          <p:nvPr/>
        </p:nvPicPr>
        <p:blipFill>
          <a:blip r:embed="rId3">
            <a:alphaModFix/>
          </a:blip>
          <a:stretch>
            <a:fillRect/>
          </a:stretch>
        </p:blipFill>
        <p:spPr>
          <a:xfrm>
            <a:off x="4656025" y="1144125"/>
            <a:ext cx="3999901" cy="33414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Stakeholders</a:t>
            </a:r>
            <a:endParaRPr/>
          </a:p>
        </p:txBody>
      </p:sp>
      <p:sp>
        <p:nvSpPr>
          <p:cNvPr id="95" name="Google Shape;95;p17"/>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Visually I</a:t>
            </a:r>
            <a:r>
              <a:rPr lang="en"/>
              <a:t>mpaired</a:t>
            </a:r>
            <a:r>
              <a:rPr lang="en"/>
              <a:t> </a:t>
            </a:r>
            <a:endParaRPr/>
          </a:p>
          <a:p>
            <a:pPr indent="0" lvl="0" marL="0" rtl="0" algn="l">
              <a:spcBef>
                <a:spcPts val="1600"/>
              </a:spcBef>
              <a:spcAft>
                <a:spcPts val="0"/>
              </a:spcAft>
              <a:buNone/>
            </a:pPr>
            <a:r>
              <a:rPr lang="en"/>
              <a:t>The Development Team</a:t>
            </a:r>
            <a:endParaRPr/>
          </a:p>
          <a:p>
            <a:pPr indent="0" lvl="0" marL="0" rtl="0" algn="l">
              <a:spcBef>
                <a:spcPts val="1600"/>
              </a:spcBef>
              <a:spcAft>
                <a:spcPts val="0"/>
              </a:spcAft>
              <a:buNone/>
            </a:pPr>
            <a:r>
              <a:rPr lang="en"/>
              <a:t>Bolong</a:t>
            </a:r>
            <a:endParaRPr/>
          </a:p>
          <a:p>
            <a:pPr indent="0" lvl="0" marL="0" rtl="0" algn="l">
              <a:spcBef>
                <a:spcPts val="1600"/>
              </a:spcBef>
              <a:spcAft>
                <a:spcPts val="0"/>
              </a:spcAft>
              <a:buNone/>
            </a:pPr>
            <a:r>
              <a:rPr lang="en"/>
              <a:t>Caretakers for the Visually Impaired</a:t>
            </a:r>
            <a:endParaRPr/>
          </a:p>
          <a:p>
            <a:pPr indent="0" lvl="0" marL="0" rtl="0" algn="l">
              <a:spcBef>
                <a:spcPts val="1600"/>
              </a:spcBef>
              <a:spcAft>
                <a:spcPts val="0"/>
              </a:spcAft>
              <a:buNone/>
            </a:pPr>
            <a:r>
              <a:rPr lang="en"/>
              <a:t>WSU Everett Students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6" name="Google Shape;96;p17"/>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7" name="Google Shape;97;p17"/>
          <p:cNvPicPr preferRelativeResize="0"/>
          <p:nvPr/>
        </p:nvPicPr>
        <p:blipFill>
          <a:blip r:embed="rId3">
            <a:alphaModFix/>
          </a:blip>
          <a:stretch>
            <a:fillRect/>
          </a:stretch>
        </p:blipFill>
        <p:spPr>
          <a:xfrm>
            <a:off x="3559525" y="1489825"/>
            <a:ext cx="5148150" cy="2893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 Model - Prototyping</a:t>
            </a:r>
            <a:endParaRPr/>
          </a:p>
        </p:txBody>
      </p:sp>
      <p:sp>
        <p:nvSpPr>
          <p:cNvPr id="103" name="Google Shape;103;p18"/>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a:t>Requirement Analysis: </a:t>
            </a:r>
            <a:r>
              <a:rPr lang="en"/>
              <a:t>Process ended 10/13</a:t>
            </a:r>
            <a:endParaRPr/>
          </a:p>
          <a:p>
            <a:pPr indent="-317500" lvl="0" marL="457200" rtl="0" algn="l">
              <a:lnSpc>
                <a:spcPct val="150000"/>
              </a:lnSpc>
              <a:spcBef>
                <a:spcPts val="0"/>
              </a:spcBef>
              <a:spcAft>
                <a:spcPts val="0"/>
              </a:spcAft>
              <a:buSzPts val="1400"/>
              <a:buChar char="-"/>
            </a:pPr>
            <a:r>
              <a:rPr b="1" lang="en"/>
              <a:t>Design:</a:t>
            </a:r>
            <a:r>
              <a:rPr lang="en"/>
              <a:t> 10/14 - 11/12</a:t>
            </a:r>
            <a:endParaRPr/>
          </a:p>
          <a:p>
            <a:pPr indent="-317500" lvl="0" marL="457200" rtl="0" algn="l">
              <a:lnSpc>
                <a:spcPct val="150000"/>
              </a:lnSpc>
              <a:spcBef>
                <a:spcPts val="0"/>
              </a:spcBef>
              <a:spcAft>
                <a:spcPts val="0"/>
              </a:spcAft>
              <a:buSzPts val="1400"/>
              <a:buChar char="-"/>
            </a:pPr>
            <a:r>
              <a:rPr b="1" lang="en"/>
              <a:t>Implementation:</a:t>
            </a:r>
            <a:r>
              <a:rPr lang="en"/>
              <a:t> 11/13 - 12/7</a:t>
            </a:r>
            <a:endParaRPr/>
          </a:p>
          <a:p>
            <a:pPr indent="-317500" lvl="0" marL="457200" rtl="0" algn="l">
              <a:lnSpc>
                <a:spcPct val="150000"/>
              </a:lnSpc>
              <a:spcBef>
                <a:spcPts val="0"/>
              </a:spcBef>
              <a:spcAft>
                <a:spcPts val="0"/>
              </a:spcAft>
              <a:buSzPts val="1400"/>
              <a:buChar char="-"/>
            </a:pPr>
            <a:r>
              <a:rPr b="1" lang="en"/>
              <a:t>Testing:</a:t>
            </a:r>
            <a:r>
              <a:rPr lang="en"/>
              <a:t> 12/2 - 12/12</a:t>
            </a:r>
            <a:endParaRPr/>
          </a:p>
          <a:p>
            <a:pPr indent="-317500" lvl="0" marL="457200" rtl="0" algn="l">
              <a:lnSpc>
                <a:spcPct val="150000"/>
              </a:lnSpc>
              <a:spcBef>
                <a:spcPts val="0"/>
              </a:spcBef>
              <a:spcAft>
                <a:spcPts val="0"/>
              </a:spcAft>
              <a:buSzPts val="1400"/>
              <a:buChar char="-"/>
            </a:pPr>
            <a:r>
              <a:rPr b="1" lang="en"/>
              <a:t>Evolution:</a:t>
            </a:r>
            <a:r>
              <a:rPr lang="en"/>
              <a:t> 12/8 - Present</a:t>
            </a:r>
            <a:endParaRPr/>
          </a:p>
        </p:txBody>
      </p:sp>
      <p:sp>
        <p:nvSpPr>
          <p:cNvPr id="104" name="Google Shape;104;p18"/>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5" name="Google Shape;105;p18"/>
          <p:cNvPicPr preferRelativeResize="0"/>
          <p:nvPr/>
        </p:nvPicPr>
        <p:blipFill>
          <a:blip r:embed="rId3">
            <a:alphaModFix/>
          </a:blip>
          <a:stretch>
            <a:fillRect/>
          </a:stretch>
        </p:blipFill>
        <p:spPr>
          <a:xfrm>
            <a:off x="5152474" y="1358999"/>
            <a:ext cx="3280850" cy="3209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Top Services</a:t>
            </a:r>
            <a:endParaRPr/>
          </a:p>
        </p:txBody>
      </p:sp>
      <p:sp>
        <p:nvSpPr>
          <p:cNvPr id="111" name="Google Shape;111;p19"/>
          <p:cNvSpPr txBox="1"/>
          <p:nvPr>
            <p:ph idx="1" type="body"/>
          </p:nvPr>
        </p:nvSpPr>
        <p:spPr>
          <a:xfrm>
            <a:off x="387900" y="1489825"/>
            <a:ext cx="7699200" cy="307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pic>
        <p:nvPicPr>
          <p:cNvPr id="112" name="Google Shape;112;p19"/>
          <p:cNvPicPr preferRelativeResize="0"/>
          <p:nvPr/>
        </p:nvPicPr>
        <p:blipFill rotWithShape="1">
          <a:blip r:embed="rId3">
            <a:alphaModFix/>
          </a:blip>
          <a:srcRect b="17023" l="64643" r="13968" t="38235"/>
          <a:stretch/>
        </p:blipFill>
        <p:spPr>
          <a:xfrm>
            <a:off x="665950" y="2470675"/>
            <a:ext cx="1375623" cy="1874625"/>
          </a:xfrm>
          <a:prstGeom prst="rect">
            <a:avLst/>
          </a:prstGeom>
          <a:noFill/>
          <a:ln>
            <a:noFill/>
          </a:ln>
        </p:spPr>
      </p:pic>
      <p:pic>
        <p:nvPicPr>
          <p:cNvPr id="113" name="Google Shape;113;p19"/>
          <p:cNvPicPr preferRelativeResize="0"/>
          <p:nvPr/>
        </p:nvPicPr>
        <p:blipFill>
          <a:blip r:embed="rId4">
            <a:alphaModFix/>
          </a:blip>
          <a:stretch>
            <a:fillRect/>
          </a:stretch>
        </p:blipFill>
        <p:spPr>
          <a:xfrm>
            <a:off x="2658200" y="2470679"/>
            <a:ext cx="1375625" cy="1940356"/>
          </a:xfrm>
          <a:prstGeom prst="rect">
            <a:avLst/>
          </a:prstGeom>
          <a:noFill/>
          <a:ln>
            <a:noFill/>
          </a:ln>
        </p:spPr>
      </p:pic>
      <p:pic>
        <p:nvPicPr>
          <p:cNvPr id="114" name="Google Shape;114;p19"/>
          <p:cNvPicPr preferRelativeResize="0"/>
          <p:nvPr/>
        </p:nvPicPr>
        <p:blipFill>
          <a:blip r:embed="rId5">
            <a:alphaModFix/>
          </a:blip>
          <a:stretch>
            <a:fillRect/>
          </a:stretch>
        </p:blipFill>
        <p:spPr>
          <a:xfrm>
            <a:off x="4650450" y="2470663"/>
            <a:ext cx="1438275" cy="1495425"/>
          </a:xfrm>
          <a:prstGeom prst="rect">
            <a:avLst/>
          </a:prstGeom>
          <a:noFill/>
          <a:ln>
            <a:noFill/>
          </a:ln>
        </p:spPr>
      </p:pic>
      <p:sp>
        <p:nvSpPr>
          <p:cNvPr id="115" name="Google Shape;115;p19"/>
          <p:cNvSpPr txBox="1"/>
          <p:nvPr/>
        </p:nvSpPr>
        <p:spPr>
          <a:xfrm>
            <a:off x="609300" y="1938700"/>
            <a:ext cx="15669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Service Dog</a:t>
            </a:r>
            <a:endParaRPr>
              <a:solidFill>
                <a:schemeClr val="dk1"/>
              </a:solidFill>
              <a:latin typeface="Roboto"/>
              <a:ea typeface="Roboto"/>
              <a:cs typeface="Roboto"/>
              <a:sym typeface="Roboto"/>
            </a:endParaRPr>
          </a:p>
        </p:txBody>
      </p:sp>
      <p:sp>
        <p:nvSpPr>
          <p:cNvPr id="116" name="Google Shape;116;p19"/>
          <p:cNvSpPr txBox="1"/>
          <p:nvPr/>
        </p:nvSpPr>
        <p:spPr>
          <a:xfrm>
            <a:off x="2565563" y="1938700"/>
            <a:ext cx="15669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White Cane</a:t>
            </a:r>
            <a:endParaRPr>
              <a:solidFill>
                <a:schemeClr val="dk1"/>
              </a:solidFill>
              <a:latin typeface="Roboto"/>
              <a:ea typeface="Roboto"/>
              <a:cs typeface="Roboto"/>
              <a:sym typeface="Roboto"/>
            </a:endParaRPr>
          </a:p>
        </p:txBody>
      </p:sp>
      <p:sp>
        <p:nvSpPr>
          <p:cNvPr id="117" name="Google Shape;117;p19"/>
          <p:cNvSpPr txBox="1"/>
          <p:nvPr/>
        </p:nvSpPr>
        <p:spPr>
          <a:xfrm>
            <a:off x="4521825" y="1938700"/>
            <a:ext cx="15669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Path Guide</a:t>
            </a:r>
            <a:endParaRPr>
              <a:solidFill>
                <a:schemeClr val="dk1"/>
              </a:solidFill>
              <a:latin typeface="Roboto"/>
              <a:ea typeface="Roboto"/>
              <a:cs typeface="Roboto"/>
              <a:sym typeface="Roboto"/>
            </a:endParaRPr>
          </a:p>
        </p:txBody>
      </p:sp>
      <p:grpSp>
        <p:nvGrpSpPr>
          <p:cNvPr id="118" name="Google Shape;118;p19"/>
          <p:cNvGrpSpPr/>
          <p:nvPr/>
        </p:nvGrpSpPr>
        <p:grpSpPr>
          <a:xfrm>
            <a:off x="6591512" y="2470675"/>
            <a:ext cx="1376893" cy="1509472"/>
            <a:chOff x="2084875" y="111925"/>
            <a:chExt cx="4313575" cy="5031575"/>
          </a:xfrm>
        </p:grpSpPr>
        <p:sp>
          <p:nvSpPr>
            <p:cNvPr id="119" name="Google Shape;119;p19"/>
            <p:cNvSpPr/>
            <p:nvPr/>
          </p:nvSpPr>
          <p:spPr>
            <a:xfrm>
              <a:off x="2084875" y="111925"/>
              <a:ext cx="4313575" cy="50315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4"/>
                  </a:solidFill>
                  <a:latin typeface="Impact"/>
                </a:rPr>
                <a:t>E</a:t>
              </a:r>
            </a:p>
          </p:txBody>
        </p:sp>
        <p:sp>
          <p:nvSpPr>
            <p:cNvPr id="120" name="Google Shape;120;p19"/>
            <p:cNvSpPr/>
            <p:nvPr/>
          </p:nvSpPr>
          <p:spPr>
            <a:xfrm>
              <a:off x="2777125" y="2032050"/>
              <a:ext cx="2310000" cy="10653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3591035" y="2205741"/>
              <a:ext cx="682200" cy="717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 name="Google Shape;122;p19"/>
            <p:cNvSpPr/>
            <p:nvPr/>
          </p:nvSpPr>
          <p:spPr>
            <a:xfrm rot="5400000">
              <a:off x="4854675" y="2253775"/>
              <a:ext cx="621850" cy="621850"/>
            </a:xfrm>
            <a:prstGeom prst="flowChartExtra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rot="-5400000">
              <a:off x="2387725" y="2253775"/>
              <a:ext cx="621850" cy="621850"/>
            </a:xfrm>
            <a:prstGeom prst="flowChartExtra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9"/>
          <p:cNvSpPr txBox="1"/>
          <p:nvPr/>
        </p:nvSpPr>
        <p:spPr>
          <a:xfrm>
            <a:off x="6648900" y="1938700"/>
            <a:ext cx="14382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EyeBallin</a:t>
            </a:r>
            <a:endParaRPr>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Creeping Rate Phase I Prediction</a:t>
            </a:r>
            <a:endParaRPr/>
          </a:p>
        </p:txBody>
      </p:sp>
      <p:sp>
        <p:nvSpPr>
          <p:cNvPr id="130" name="Google Shape;130;p20"/>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Current creep rate: </a:t>
            </a:r>
            <a:endParaRPr/>
          </a:p>
          <a:p>
            <a:pPr indent="-317500" lvl="0" marL="457200" rtl="0" algn="l">
              <a:spcBef>
                <a:spcPts val="0"/>
              </a:spcBef>
              <a:spcAft>
                <a:spcPts val="0"/>
              </a:spcAft>
              <a:buSzPts val="1400"/>
              <a:buChar char="-"/>
            </a:pPr>
            <a:r>
              <a:rPr lang="en"/>
              <a:t>During the Requirements Specification phase, we added additional functionality for detecting falls, as well as displaying a visual interface to augment the audio interface. A rough estimate would put this at about 10% creep over the month.</a:t>
            </a:r>
            <a:endParaRPr/>
          </a:p>
        </p:txBody>
      </p:sp>
      <p:sp>
        <p:nvSpPr>
          <p:cNvPr id="131" name="Google Shape;131;p20"/>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Maximum Creep Rate:</a:t>
            </a:r>
            <a:endParaRPr/>
          </a:p>
          <a:p>
            <a:pPr indent="-317500" lvl="0" marL="457200" rtl="0" algn="l">
              <a:spcBef>
                <a:spcPts val="0"/>
              </a:spcBef>
              <a:spcAft>
                <a:spcPts val="0"/>
              </a:spcAft>
              <a:buSzPts val="1400"/>
              <a:buChar char="-"/>
            </a:pPr>
            <a:r>
              <a:rPr lang="en"/>
              <a:t>We estimate that we would be able to handle about 35% more work over the duration of the project. </a:t>
            </a:r>
            <a:r>
              <a:rPr lang="en"/>
              <a:t>since we only have about 2 months left to code this project, that would put the maximum creep rate that we can handle at about 15% per month.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Creeping Rate Phase II Results</a:t>
            </a:r>
            <a:endParaRPr/>
          </a:p>
        </p:txBody>
      </p:sp>
      <p:sp>
        <p:nvSpPr>
          <p:cNvPr id="137" name="Google Shape;137;p21"/>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Creep Rate Overall: As the team continues to produce the app after the initial deadline of 12/8, the team could potentially increase the creep rate and add new features/work to the product. However, during the transition from the end of Phase I to the end of Phase II, the team had to restructure the project and the current creep rate is -6.8%.</a:t>
            </a:r>
            <a:endParaRPr/>
          </a:p>
        </p:txBody>
      </p:sp>
      <p:sp>
        <p:nvSpPr>
          <p:cNvPr id="138" name="Google Shape;138;p21"/>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 Creep Rate Overall: Due to timing and constraints. The teams maximum creep rate would actually be -22%. Mapping obstacles was the main issue in the decrease. The team had to eliminate some features such as object avoidance, and mapping the half of the school where professor’s offices are. </a:t>
            </a:r>
            <a:endParaRPr/>
          </a:p>
          <a:p>
            <a:pPr indent="0" lvl="0" marL="0" rtl="0" algn="l">
              <a:spcBef>
                <a:spcPts val="1600"/>
              </a:spcBef>
              <a:spcAft>
                <a:spcPts val="1600"/>
              </a:spcAft>
              <a:buNone/>
            </a:pPr>
            <a:r>
              <a:rPr lang="en"/>
              <a:t>One main feature that we managed to keep in scope was detection of falls.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